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8" r:id="rId11"/>
    <p:sldId id="272" r:id="rId12"/>
    <p:sldId id="273" r:id="rId13"/>
    <p:sldId id="274" r:id="rId14"/>
    <p:sldId id="265" r:id="rId15"/>
    <p:sldId id="266" r:id="rId16"/>
    <p:sldId id="276" r:id="rId17"/>
    <p:sldId id="269" r:id="rId18"/>
    <p:sldId id="270" r:id="rId19"/>
    <p:sldId id="275" r:id="rId20"/>
    <p:sldId id="271" r:id="rId2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28D9E-32FE-4F7E-A801-060B259F7E36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D647E-A3D8-4E1E-9DDA-86619EB1CC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106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52B56-F51F-4CFB-BBF0-0EA56772E645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DB83B-BC87-47F7-8D44-D37C9BB64C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89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DB83B-BC87-47F7-8D44-D37C9BB64C2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51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DFC5-37EC-41A7-B982-47238068AC36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5BBD-7B56-4011-8846-A8AEC2B445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68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DFC5-37EC-41A7-B982-47238068AC36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5BBD-7B56-4011-8846-A8AEC2B445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2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DFC5-37EC-41A7-B982-47238068AC36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5BBD-7B56-4011-8846-A8AEC2B445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12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DFC5-37EC-41A7-B982-47238068AC36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5BBD-7B56-4011-8846-A8AEC2B445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635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DFC5-37EC-41A7-B982-47238068AC36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5BBD-7B56-4011-8846-A8AEC2B445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97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DFC5-37EC-41A7-B982-47238068AC36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5BBD-7B56-4011-8846-A8AEC2B445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DFC5-37EC-41A7-B982-47238068AC36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5BBD-7B56-4011-8846-A8AEC2B445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1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DFC5-37EC-41A7-B982-47238068AC36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5BBD-7B56-4011-8846-A8AEC2B445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6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DFC5-37EC-41A7-B982-47238068AC36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5BBD-7B56-4011-8846-A8AEC2B445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6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DFC5-37EC-41A7-B982-47238068AC36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5BBD-7B56-4011-8846-A8AEC2B445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36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DFC5-37EC-41A7-B982-47238068AC36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5BBD-7B56-4011-8846-A8AEC2B445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2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DDFC5-37EC-41A7-B982-47238068AC36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B5BBD-7B56-4011-8846-A8AEC2B445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96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dirty="0" smtClean="0"/>
              <a:t>Wideband Photometry of the planets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Richard W. Schmude, Jr. </a:t>
            </a:r>
          </a:p>
          <a:p>
            <a:r>
              <a:rPr lang="en-US" dirty="0" smtClean="0"/>
              <a:t>Gordon State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31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Magnitude and color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 brightness in magnitudes</a:t>
            </a:r>
          </a:p>
          <a:p>
            <a:endParaRPr lang="en-US" dirty="0"/>
          </a:p>
          <a:p>
            <a:r>
              <a:rPr lang="en-US" dirty="0" smtClean="0"/>
              <a:t>V – J = V magnitude minus J magnitude</a:t>
            </a:r>
          </a:p>
          <a:p>
            <a:endParaRPr lang="en-US" dirty="0"/>
          </a:p>
          <a:p>
            <a:r>
              <a:rPr lang="en-US" dirty="0" smtClean="0"/>
              <a:t>If V – J &gt; 0 the object is brighter in J than V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206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Voting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rank the planets from brightest to dimmest in visible light.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Jupiter, Mars, Mercury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Jupiter, Mercury, Mars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Mars, Jupiter, Mercury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 Mercury, Jupiter, Mars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E. Mercury, Mars, Jupiter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90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Voting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rank the planets from brightest to dimmest in </a:t>
            </a:r>
            <a:r>
              <a:rPr lang="en-US" dirty="0" smtClean="0"/>
              <a:t>the H filter.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A. Jupiter, Mars, Mercury	</a:t>
            </a:r>
          </a:p>
          <a:p>
            <a:pPr marL="0" indent="0">
              <a:buNone/>
            </a:pPr>
            <a:r>
              <a:rPr lang="en-US" dirty="0"/>
              <a:t>	B. Jupiter, Mercury, Mars	</a:t>
            </a:r>
          </a:p>
          <a:p>
            <a:pPr marL="0" indent="0">
              <a:buNone/>
            </a:pPr>
            <a:r>
              <a:rPr lang="en-US" dirty="0"/>
              <a:t>	C. Mars, Jupiter, Mercury</a:t>
            </a:r>
          </a:p>
          <a:p>
            <a:pPr marL="0" indent="0">
              <a:buNone/>
            </a:pPr>
            <a:r>
              <a:rPr lang="en-US" dirty="0"/>
              <a:t>	D. Mercury, Jupiter, </a:t>
            </a:r>
            <a:r>
              <a:rPr lang="en-US" dirty="0" smtClean="0"/>
              <a:t>Mars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E. Mercury, Mars, Jupiter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37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Voting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planet has a V – J of 1.0.   This means that it is 1.0 magnitude brighter in the V filter than in the H filter.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True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False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922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Method &amp;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Celestron</a:t>
            </a:r>
            <a:r>
              <a:rPr lang="en-US" dirty="0" smtClean="0"/>
              <a:t> CG-4 Mount</a:t>
            </a:r>
          </a:p>
          <a:p>
            <a:endParaRPr lang="en-US" dirty="0"/>
          </a:p>
          <a:p>
            <a:r>
              <a:rPr lang="en-US" dirty="0" smtClean="0"/>
              <a:t>0.09 m (3.5 inch) </a:t>
            </a:r>
            <a:r>
              <a:rPr lang="en-US" dirty="0" smtClean="0"/>
              <a:t>Maksutov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SSP-4 Photometer</a:t>
            </a:r>
          </a:p>
          <a:p>
            <a:endParaRPr lang="en-US" dirty="0"/>
          </a:p>
          <a:p>
            <a:r>
              <a:rPr lang="en-US" dirty="0" smtClean="0"/>
              <a:t>AC extension cord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426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Method &amp;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sky brightness</a:t>
            </a:r>
          </a:p>
          <a:p>
            <a:r>
              <a:rPr lang="en-US" dirty="0" smtClean="0"/>
              <a:t>Measure Comparison star</a:t>
            </a:r>
          </a:p>
          <a:p>
            <a:r>
              <a:rPr lang="en-US" dirty="0" smtClean="0"/>
              <a:t>Measure sky brightness</a:t>
            </a:r>
          </a:p>
          <a:p>
            <a:r>
              <a:rPr lang="en-US" dirty="0" smtClean="0"/>
              <a:t>Measure target</a:t>
            </a:r>
          </a:p>
          <a:p>
            <a:endParaRPr lang="en-US" dirty="0"/>
          </a:p>
          <a:p>
            <a:r>
              <a:rPr lang="en-US" dirty="0" smtClean="0"/>
              <a:t>Repeat 2 ½  more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0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Results: V, R and I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Carried out in early 2014</a:t>
            </a:r>
          </a:p>
          <a:p>
            <a:endParaRPr lang="en-US" dirty="0"/>
          </a:p>
          <a:p>
            <a:r>
              <a:rPr lang="en-US" dirty="0" smtClean="0"/>
              <a:t>The V results for Mars</a:t>
            </a:r>
          </a:p>
          <a:p>
            <a:pPr lvl="1"/>
            <a:r>
              <a:rPr lang="en-US" dirty="0" smtClean="0"/>
              <a:t>Up to 0.2 mag. brighter than in almanac</a:t>
            </a:r>
          </a:p>
          <a:p>
            <a:pPr lvl="1"/>
            <a:r>
              <a:rPr lang="en-US" dirty="0" smtClean="0"/>
              <a:t>Close to expected value </a:t>
            </a:r>
            <a:r>
              <a:rPr lang="en-US" dirty="0" smtClean="0"/>
              <a:t>Mallama</a:t>
            </a:r>
            <a:r>
              <a:rPr lang="en-US" dirty="0" smtClean="0"/>
              <a:t> (2007)</a:t>
            </a:r>
          </a:p>
          <a:p>
            <a:pPr lvl="1"/>
            <a:endParaRPr lang="en-US" dirty="0"/>
          </a:p>
          <a:p>
            <a:r>
              <a:rPr lang="en-US" dirty="0" smtClean="0"/>
              <a:t>The R and I values for Saturn are brighter than expected.  North side of ring is brighter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6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Results: J and 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Measurements made in April-June 2014</a:t>
            </a:r>
          </a:p>
          <a:p>
            <a:pPr lvl="1"/>
            <a:r>
              <a:rPr lang="en-US" dirty="0" smtClean="0"/>
              <a:t>Mercury, Venus, Mars, Jupiter and Saturn</a:t>
            </a:r>
          </a:p>
          <a:p>
            <a:endParaRPr lang="en-US" dirty="0"/>
          </a:p>
          <a:p>
            <a:r>
              <a:rPr lang="en-US" dirty="0" smtClean="0"/>
              <a:t>Others did J and H measurements of Uranus and Neptune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44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Results (Number of measurements)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827193"/>
              </p:ext>
            </p:extLst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Object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</a:t>
                      </a:r>
                      <a:r>
                        <a:rPr lang="en-US" sz="2400" baseline="0" dirty="0" smtClean="0"/>
                        <a:t> – J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 – H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1.12*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1.43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Mercury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2.29 (1)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Venus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0.97 (2)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1.04 (2)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1.86 (24)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2.18 (23)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Jupiter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0.15 (18)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-0.28 (16)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Saturn + rings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1.01 (18)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0.80 (18)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Uranus + rings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-2.33 (10)**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-2.18 (10)**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Neptune + Triton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-1.87 (10)**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-1.72 (10)**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438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Mars changes by 30 % as it rotates</a:t>
            </a:r>
          </a:p>
          <a:p>
            <a:endParaRPr lang="en-US" dirty="0"/>
          </a:p>
          <a:p>
            <a:r>
              <a:rPr lang="en-US" dirty="0" smtClean="0"/>
              <a:t>Jupiter changes by less than 3% as it rotates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464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Materials and method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Discussion and 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321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 and H color indexes have been measured for almost all of the planets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Mercury is very bright in H filter because its surface is very hot.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 filter light does not reach the surface of Venus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3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Purpose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 previous measurements for the brighter planets for J and H</a:t>
            </a:r>
          </a:p>
          <a:p>
            <a:endParaRPr lang="en-US" dirty="0"/>
          </a:p>
          <a:p>
            <a:r>
              <a:rPr lang="en-US" dirty="0" smtClean="0"/>
              <a:t>Clues about hazes/clouds on Jupiter/Saturn</a:t>
            </a:r>
          </a:p>
          <a:p>
            <a:endParaRPr lang="en-US" dirty="0"/>
          </a:p>
          <a:p>
            <a:r>
              <a:rPr lang="en-US" dirty="0" smtClean="0"/>
              <a:t>Transparency of Venus’ atmosphere ?</a:t>
            </a:r>
          </a:p>
          <a:p>
            <a:endParaRPr lang="en-US" dirty="0"/>
          </a:p>
          <a:p>
            <a:r>
              <a:rPr lang="en-US" dirty="0" smtClean="0"/>
              <a:t>Difference in North-south side of Saturn’s 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119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Light: electric and magnetic waves</a:t>
            </a:r>
          </a:p>
          <a:p>
            <a:endParaRPr lang="en-US" dirty="0"/>
          </a:p>
          <a:p>
            <a:r>
              <a:rPr lang="en-US" dirty="0" smtClean="0"/>
              <a:t>Wavelength: length of one wave</a:t>
            </a:r>
          </a:p>
          <a:p>
            <a:endParaRPr lang="en-US" dirty="0"/>
          </a:p>
          <a:p>
            <a:r>
              <a:rPr lang="en-US" dirty="0" smtClean="0"/>
              <a:t>Different colors have different wavelengths</a:t>
            </a:r>
          </a:p>
          <a:p>
            <a:endParaRPr lang="en-US" dirty="0"/>
          </a:p>
          <a:p>
            <a:r>
              <a:rPr lang="en-US" dirty="0" smtClean="0"/>
              <a:t>Our eye can only see visible 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46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931599"/>
              </p:ext>
            </p:extLst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Color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Wavelength</a:t>
                      </a:r>
                    </a:p>
                    <a:p>
                      <a:pPr algn="ctr"/>
                      <a:r>
                        <a:rPr lang="en-US" sz="3600" dirty="0" smtClean="0"/>
                        <a:t>(micrometers)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Blue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0.45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Green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0.55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Yellow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0.59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Red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0.65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487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624572"/>
              </p:ext>
            </p:extLst>
          </p:nvPr>
        </p:nvGraphicFramePr>
        <p:xfrm>
          <a:off x="1447800" y="2438400"/>
          <a:ext cx="6096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42672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Filter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Wavelength range</a:t>
                      </a:r>
                    </a:p>
                    <a:p>
                      <a:pPr algn="ctr"/>
                      <a:r>
                        <a:rPr lang="en-US" sz="3600" dirty="0" smtClean="0"/>
                        <a:t>(micrometers)</a:t>
                      </a:r>
                      <a:endParaRPr lang="en-US" sz="36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J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1.1 to 1.4</a:t>
                      </a:r>
                      <a:endParaRPr lang="en-US" sz="36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H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1.5 to 1.8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706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Factors which may affect brightness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Distances</a:t>
            </a:r>
          </a:p>
          <a:p>
            <a:r>
              <a:rPr lang="en-US" dirty="0" smtClean="0"/>
              <a:t>Solar phase angle</a:t>
            </a:r>
          </a:p>
          <a:p>
            <a:r>
              <a:rPr lang="en-US" dirty="0" smtClean="0"/>
              <a:t>Ring tilt angle</a:t>
            </a:r>
          </a:p>
          <a:p>
            <a:r>
              <a:rPr lang="en-US" dirty="0" smtClean="0"/>
              <a:t>Temperature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08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Solar phase angle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614" y="1600200"/>
            <a:ext cx="5188771" cy="4525963"/>
          </a:xfrm>
        </p:spPr>
      </p:pic>
    </p:spTree>
    <p:extLst>
      <p:ext uri="{BB962C8B-B14F-4D97-AF65-F5344CB8AC3E}">
        <p14:creationId xmlns:p14="http://schemas.microsoft.com/office/powerpoint/2010/main" val="4277320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Ring tilt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" y="2006949"/>
            <a:ext cx="7757160" cy="3712464"/>
          </a:xfrm>
        </p:spPr>
      </p:pic>
    </p:spTree>
    <p:extLst>
      <p:ext uri="{BB962C8B-B14F-4D97-AF65-F5344CB8AC3E}">
        <p14:creationId xmlns:p14="http://schemas.microsoft.com/office/powerpoint/2010/main" val="2764707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486</Words>
  <Application>Microsoft Office PowerPoint</Application>
  <PresentationFormat>On-screen Show (4:3)</PresentationFormat>
  <Paragraphs>146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Wideband Photometry of the planets</vt:lpstr>
      <vt:lpstr>Overview</vt:lpstr>
      <vt:lpstr>Purpose of work</vt:lpstr>
      <vt:lpstr>Introduction</vt:lpstr>
      <vt:lpstr>Introduction</vt:lpstr>
      <vt:lpstr>Introduction</vt:lpstr>
      <vt:lpstr>Factors which may affect brightness</vt:lpstr>
      <vt:lpstr>Solar phase angle</vt:lpstr>
      <vt:lpstr>Ring tilt</vt:lpstr>
      <vt:lpstr>Magnitude and color index</vt:lpstr>
      <vt:lpstr>Voting Question</vt:lpstr>
      <vt:lpstr>Voting Question</vt:lpstr>
      <vt:lpstr>Voting Question</vt:lpstr>
      <vt:lpstr>Method &amp; Materials</vt:lpstr>
      <vt:lpstr>Method &amp; Materials</vt:lpstr>
      <vt:lpstr>Results: V, R and I values</vt:lpstr>
      <vt:lpstr>Results: J and H</vt:lpstr>
      <vt:lpstr>Results (Number of measurements)</vt:lpstr>
      <vt:lpstr>Results</vt:lpstr>
      <vt:lpstr>Conclusions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Wideband J and H filter Photometry of Mercury, Venus, Mars, Jupiter and Saturn</dc:title>
  <dc:creator>Schmude, Richard</dc:creator>
  <cp:lastModifiedBy>Schmude, Richard</cp:lastModifiedBy>
  <cp:revision>16</cp:revision>
  <cp:lastPrinted>2014-05-28T17:04:40Z</cp:lastPrinted>
  <dcterms:created xsi:type="dcterms:W3CDTF">2014-05-28T11:43:49Z</dcterms:created>
  <dcterms:modified xsi:type="dcterms:W3CDTF">2014-07-08T20:32:08Z</dcterms:modified>
</cp:coreProperties>
</file>