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71" r:id="rId6"/>
    <p:sldId id="272" r:id="rId7"/>
    <p:sldId id="270" r:id="rId8"/>
    <p:sldId id="273" r:id="rId9"/>
    <p:sldId id="261" r:id="rId10"/>
    <p:sldId id="274" r:id="rId11"/>
    <p:sldId id="275" r:id="rId12"/>
    <p:sldId id="262" r:id="rId13"/>
    <p:sldId id="276" r:id="rId14"/>
    <p:sldId id="277" r:id="rId15"/>
    <p:sldId id="263" r:id="rId16"/>
    <p:sldId id="278" r:id="rId17"/>
    <p:sldId id="264" r:id="rId18"/>
    <p:sldId id="279" r:id="rId19"/>
    <p:sldId id="265" r:id="rId20"/>
    <p:sldId id="266" r:id="rId21"/>
    <p:sldId id="280" r:id="rId22"/>
    <p:sldId id="281" r:id="rId23"/>
    <p:sldId id="282" r:id="rId24"/>
    <p:sldId id="267" r:id="rId25"/>
    <p:sldId id="284" r:id="rId26"/>
    <p:sldId id="283" r:id="rId27"/>
    <p:sldId id="268" r:id="rId28"/>
    <p:sldId id="269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ude\Desktop\Low%20altitude%20calculato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ude\Desktop\Low%20altitude%20calculat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ude\Desktop\Low%20altitude%20calculat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ude\Desktop\Low%20altitude%20calculato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ude\Desktop\Low%20altitude%20calculat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Sheet1!$AL$37:$AL$81</c:f>
              <c:numCache>
                <c:formatCode>General</c:formatCode>
                <c:ptCount val="45"/>
                <c:pt idx="0">
                  <c:v>29.004000000000001</c:v>
                </c:pt>
                <c:pt idx="1">
                  <c:v>37.011000000000003</c:v>
                </c:pt>
                <c:pt idx="2">
                  <c:v>38.994</c:v>
                </c:pt>
                <c:pt idx="3">
                  <c:v>42.994</c:v>
                </c:pt>
                <c:pt idx="4">
                  <c:v>43.994</c:v>
                </c:pt>
                <c:pt idx="5">
                  <c:v>45.994</c:v>
                </c:pt>
                <c:pt idx="6">
                  <c:v>49.997</c:v>
                </c:pt>
                <c:pt idx="7">
                  <c:v>50.999000000000002</c:v>
                </c:pt>
                <c:pt idx="8">
                  <c:v>59.021999999999998</c:v>
                </c:pt>
                <c:pt idx="9">
                  <c:v>67.006</c:v>
                </c:pt>
                <c:pt idx="10">
                  <c:v>67.042000000000002</c:v>
                </c:pt>
                <c:pt idx="11">
                  <c:v>75.009</c:v>
                </c:pt>
                <c:pt idx="12">
                  <c:v>87.037999999999997</c:v>
                </c:pt>
                <c:pt idx="13">
                  <c:v>90.058000000000007</c:v>
                </c:pt>
                <c:pt idx="14">
                  <c:v>92.031000000000006</c:v>
                </c:pt>
                <c:pt idx="15">
                  <c:v>92.06</c:v>
                </c:pt>
                <c:pt idx="16">
                  <c:v>94.018000000000001</c:v>
                </c:pt>
                <c:pt idx="17">
                  <c:v>94.046999999999997</c:v>
                </c:pt>
                <c:pt idx="18">
                  <c:v>113.044</c:v>
                </c:pt>
                <c:pt idx="19">
                  <c:v>113.072</c:v>
                </c:pt>
                <c:pt idx="20">
                  <c:v>120.06699999999999</c:v>
                </c:pt>
                <c:pt idx="21">
                  <c:v>120.10599999999999</c:v>
                </c:pt>
                <c:pt idx="22">
                  <c:v>155.07400000000001</c:v>
                </c:pt>
                <c:pt idx="23">
                  <c:v>155.09700000000001</c:v>
                </c:pt>
                <c:pt idx="24">
                  <c:v>157.102</c:v>
                </c:pt>
                <c:pt idx="25">
                  <c:v>160.08000000000001</c:v>
                </c:pt>
                <c:pt idx="26">
                  <c:v>171.05699999999999</c:v>
                </c:pt>
                <c:pt idx="27">
                  <c:v>172.04900000000001</c:v>
                </c:pt>
                <c:pt idx="28">
                  <c:v>172.078</c:v>
                </c:pt>
                <c:pt idx="29">
                  <c:v>173.047</c:v>
                </c:pt>
                <c:pt idx="30">
                  <c:v>181.065</c:v>
                </c:pt>
                <c:pt idx="31">
                  <c:v>181.10599999999999</c:v>
                </c:pt>
                <c:pt idx="32">
                  <c:v>186.05799999999999</c:v>
                </c:pt>
                <c:pt idx="33">
                  <c:v>186.08500000000001</c:v>
                </c:pt>
                <c:pt idx="34">
                  <c:v>186.096</c:v>
                </c:pt>
                <c:pt idx="35">
                  <c:v>188.071</c:v>
                </c:pt>
                <c:pt idx="36">
                  <c:v>188.08099999999999</c:v>
                </c:pt>
                <c:pt idx="37">
                  <c:v>195.07400000000001</c:v>
                </c:pt>
                <c:pt idx="38">
                  <c:v>197.07300000000001</c:v>
                </c:pt>
                <c:pt idx="39">
                  <c:v>197.11099999999999</c:v>
                </c:pt>
                <c:pt idx="40">
                  <c:v>199.059</c:v>
                </c:pt>
                <c:pt idx="41">
                  <c:v>201.072</c:v>
                </c:pt>
                <c:pt idx="42">
                  <c:v>207.06899999999999</c:v>
                </c:pt>
                <c:pt idx="43">
                  <c:v>218.078</c:v>
                </c:pt>
                <c:pt idx="44">
                  <c:v>218.09</c:v>
                </c:pt>
              </c:numCache>
            </c:numRef>
          </c:xVal>
          <c:yVal>
            <c:numRef>
              <c:f>Sheet1!$AM$37:$AM$81</c:f>
              <c:numCache>
                <c:formatCode>General</c:formatCode>
                <c:ptCount val="45"/>
                <c:pt idx="0">
                  <c:v>-4.774</c:v>
                </c:pt>
                <c:pt idx="1">
                  <c:v>-4.8949999999999996</c:v>
                </c:pt>
                <c:pt idx="2">
                  <c:v>-4.7839999999999998</c:v>
                </c:pt>
                <c:pt idx="3">
                  <c:v>-4.891</c:v>
                </c:pt>
                <c:pt idx="4">
                  <c:v>-4.8170000000000002</c:v>
                </c:pt>
                <c:pt idx="5">
                  <c:v>-4.8440000000000003</c:v>
                </c:pt>
                <c:pt idx="6">
                  <c:v>-4.9109999999999996</c:v>
                </c:pt>
                <c:pt idx="7">
                  <c:v>-4.915</c:v>
                </c:pt>
                <c:pt idx="8">
                  <c:v>-4.9279999999999999</c:v>
                </c:pt>
                <c:pt idx="9">
                  <c:v>-4.9480000000000004</c:v>
                </c:pt>
                <c:pt idx="10">
                  <c:v>-4.9640000000000004</c:v>
                </c:pt>
                <c:pt idx="11">
                  <c:v>-4.9580000000000002</c:v>
                </c:pt>
                <c:pt idx="12">
                  <c:v>-5.0140000000000002</c:v>
                </c:pt>
                <c:pt idx="13">
                  <c:v>-4.9720000000000004</c:v>
                </c:pt>
                <c:pt idx="14">
                  <c:v>-5.0060000000000002</c:v>
                </c:pt>
                <c:pt idx="15">
                  <c:v>-4.9847000000000001</c:v>
                </c:pt>
                <c:pt idx="16">
                  <c:v>-4.9480000000000004</c:v>
                </c:pt>
                <c:pt idx="17">
                  <c:v>-4.9459999999999997</c:v>
                </c:pt>
                <c:pt idx="18">
                  <c:v>-5.1639999999999997</c:v>
                </c:pt>
                <c:pt idx="19">
                  <c:v>-5.1859999999999999</c:v>
                </c:pt>
                <c:pt idx="20">
                  <c:v>-5.2060000000000004</c:v>
                </c:pt>
                <c:pt idx="21">
                  <c:v>-5.2610000000000001</c:v>
                </c:pt>
                <c:pt idx="22">
                  <c:v>-5.2240000000000002</c:v>
                </c:pt>
                <c:pt idx="23">
                  <c:v>-5.2460000000000004</c:v>
                </c:pt>
                <c:pt idx="24">
                  <c:v>-5.2519999999999998</c:v>
                </c:pt>
                <c:pt idx="25">
                  <c:v>-5.2553000000000001</c:v>
                </c:pt>
                <c:pt idx="26">
                  <c:v>-5.3730000000000002</c:v>
                </c:pt>
                <c:pt idx="27">
                  <c:v>-5.4119999999999999</c:v>
                </c:pt>
                <c:pt idx="28">
                  <c:v>-5.4240000000000004</c:v>
                </c:pt>
                <c:pt idx="29">
                  <c:v>-5.4080000000000004</c:v>
                </c:pt>
                <c:pt idx="30">
                  <c:v>-5.4480000000000004</c:v>
                </c:pt>
                <c:pt idx="31">
                  <c:v>-5.3879999999999999</c:v>
                </c:pt>
                <c:pt idx="32">
                  <c:v>-5.5</c:v>
                </c:pt>
                <c:pt idx="33">
                  <c:v>-5.4589999999999996</c:v>
                </c:pt>
                <c:pt idx="34">
                  <c:v>-5.4710000000000001</c:v>
                </c:pt>
                <c:pt idx="35">
                  <c:v>-5.4649999999999999</c:v>
                </c:pt>
                <c:pt idx="36">
                  <c:v>-5.49</c:v>
                </c:pt>
                <c:pt idx="37">
                  <c:v>-5.5970000000000004</c:v>
                </c:pt>
                <c:pt idx="38">
                  <c:v>-5.5960000000000001</c:v>
                </c:pt>
                <c:pt idx="39">
                  <c:v>-5.601</c:v>
                </c:pt>
                <c:pt idx="40">
                  <c:v>-5.6420000000000003</c:v>
                </c:pt>
                <c:pt idx="41">
                  <c:v>-5.657</c:v>
                </c:pt>
                <c:pt idx="42">
                  <c:v>-5.7119999999999997</c:v>
                </c:pt>
                <c:pt idx="43">
                  <c:v>-5.8140000000000001</c:v>
                </c:pt>
                <c:pt idx="44">
                  <c:v>-5.798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25536"/>
        <c:axId val="86373888"/>
      </c:scatterChart>
      <c:valAx>
        <c:axId val="85425536"/>
        <c:scaling>
          <c:orientation val="minMax"/>
          <c:max val="24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 after Dec. 31.0, 2014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6373888"/>
        <c:crosses val="max"/>
        <c:crossBetween val="midCat"/>
        <c:majorUnit val="80"/>
      </c:valAx>
      <c:valAx>
        <c:axId val="86373888"/>
        <c:scaling>
          <c:orientation val="maxMin"/>
          <c:max val="-4"/>
          <c:min val="-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Brightness (magnitude)</a:t>
                </a:r>
              </a:p>
            </c:rich>
          </c:tx>
          <c:layout>
            <c:manualLayout>
              <c:xMode val="edge"/>
              <c:yMode val="edge"/>
              <c:x val="9.2592592592592587E-3"/>
              <c:y val="0.1361467161795180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5425536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Sheet1!$AJ$37:$AJ$81</c:f>
              <c:numCache>
                <c:formatCode>General</c:formatCode>
                <c:ptCount val="45"/>
                <c:pt idx="0">
                  <c:v>28.99</c:v>
                </c:pt>
                <c:pt idx="1">
                  <c:v>36.994999999999997</c:v>
                </c:pt>
                <c:pt idx="2">
                  <c:v>39.008000000000003</c:v>
                </c:pt>
                <c:pt idx="3">
                  <c:v>43.008000000000003</c:v>
                </c:pt>
                <c:pt idx="4">
                  <c:v>44.008000000000003</c:v>
                </c:pt>
                <c:pt idx="5">
                  <c:v>46.008000000000003</c:v>
                </c:pt>
                <c:pt idx="6">
                  <c:v>50.015000000000001</c:v>
                </c:pt>
                <c:pt idx="7">
                  <c:v>51.017000000000003</c:v>
                </c:pt>
                <c:pt idx="8">
                  <c:v>59.006</c:v>
                </c:pt>
                <c:pt idx="9">
                  <c:v>67.019000000000005</c:v>
                </c:pt>
                <c:pt idx="10">
                  <c:v>67.028999999999996</c:v>
                </c:pt>
                <c:pt idx="11">
                  <c:v>75.024000000000001</c:v>
                </c:pt>
                <c:pt idx="12">
                  <c:v>88.034000000000006</c:v>
                </c:pt>
                <c:pt idx="13">
                  <c:v>90.07</c:v>
                </c:pt>
                <c:pt idx="14">
                  <c:v>92.016999999999996</c:v>
                </c:pt>
                <c:pt idx="15">
                  <c:v>92.048000000000002</c:v>
                </c:pt>
                <c:pt idx="16">
                  <c:v>94.03</c:v>
                </c:pt>
                <c:pt idx="17">
                  <c:v>94.058000000000007</c:v>
                </c:pt>
                <c:pt idx="18">
                  <c:v>113.032</c:v>
                </c:pt>
                <c:pt idx="19">
                  <c:v>113.06</c:v>
                </c:pt>
                <c:pt idx="20">
                  <c:v>120.057</c:v>
                </c:pt>
                <c:pt idx="21">
                  <c:v>120.095</c:v>
                </c:pt>
                <c:pt idx="22">
                  <c:v>155.08600000000001</c:v>
                </c:pt>
                <c:pt idx="23">
                  <c:v>155.107</c:v>
                </c:pt>
                <c:pt idx="24">
                  <c:v>157.09200000000001</c:v>
                </c:pt>
                <c:pt idx="25">
                  <c:v>160.07</c:v>
                </c:pt>
                <c:pt idx="26">
                  <c:v>171.04599999999999</c:v>
                </c:pt>
                <c:pt idx="27">
                  <c:v>172.06299999999999</c:v>
                </c:pt>
                <c:pt idx="28">
                  <c:v>172.095</c:v>
                </c:pt>
                <c:pt idx="29">
                  <c:v>173.06299999999999</c:v>
                </c:pt>
                <c:pt idx="30">
                  <c:v>181.05099999999999</c:v>
                </c:pt>
                <c:pt idx="31">
                  <c:v>181.08500000000001</c:v>
                </c:pt>
                <c:pt idx="32">
                  <c:v>186.06800000000001</c:v>
                </c:pt>
                <c:pt idx="33">
                  <c:v>186.07499999999999</c:v>
                </c:pt>
                <c:pt idx="34">
                  <c:v>186.108</c:v>
                </c:pt>
                <c:pt idx="35">
                  <c:v>188.05600000000001</c:v>
                </c:pt>
                <c:pt idx="36">
                  <c:v>188.09299999999999</c:v>
                </c:pt>
                <c:pt idx="37">
                  <c:v>195.06299999999999</c:v>
                </c:pt>
                <c:pt idx="38">
                  <c:v>197.05799999999999</c:v>
                </c:pt>
                <c:pt idx="39">
                  <c:v>197.09299999999999</c:v>
                </c:pt>
                <c:pt idx="40">
                  <c:v>199.078</c:v>
                </c:pt>
                <c:pt idx="41">
                  <c:v>201.05600000000001</c:v>
                </c:pt>
                <c:pt idx="42">
                  <c:v>201.09</c:v>
                </c:pt>
                <c:pt idx="43">
                  <c:v>207.05600000000001</c:v>
                </c:pt>
                <c:pt idx="44">
                  <c:v>218.06700000000001</c:v>
                </c:pt>
              </c:numCache>
            </c:numRef>
          </c:xVal>
          <c:yVal>
            <c:numRef>
              <c:f>Sheet1!$AK$37:$AK$81</c:f>
              <c:numCache>
                <c:formatCode>General</c:formatCode>
                <c:ptCount val="45"/>
                <c:pt idx="0">
                  <c:v>-4.7969999999999997</c:v>
                </c:pt>
                <c:pt idx="1">
                  <c:v>-4.8470000000000004</c:v>
                </c:pt>
                <c:pt idx="2">
                  <c:v>-4.8070000000000004</c:v>
                </c:pt>
                <c:pt idx="3">
                  <c:v>-4.8360000000000003</c:v>
                </c:pt>
                <c:pt idx="4">
                  <c:v>-4.7709999999999999</c:v>
                </c:pt>
                <c:pt idx="5">
                  <c:v>-4.843</c:v>
                </c:pt>
                <c:pt idx="6">
                  <c:v>-4.8769999999999998</c:v>
                </c:pt>
                <c:pt idx="7">
                  <c:v>-4.8760000000000003</c:v>
                </c:pt>
                <c:pt idx="8">
                  <c:v>-4.9059999999999997</c:v>
                </c:pt>
                <c:pt idx="9">
                  <c:v>-4.9290000000000003</c:v>
                </c:pt>
                <c:pt idx="10">
                  <c:v>-4.9379999999999997</c:v>
                </c:pt>
                <c:pt idx="11">
                  <c:v>-4.9480000000000004</c:v>
                </c:pt>
                <c:pt idx="12">
                  <c:v>-5.0419999999999998</c:v>
                </c:pt>
                <c:pt idx="13">
                  <c:v>-5</c:v>
                </c:pt>
                <c:pt idx="14">
                  <c:v>-4.9630000000000001</c:v>
                </c:pt>
                <c:pt idx="15">
                  <c:v>-4.9859999999999998</c:v>
                </c:pt>
                <c:pt idx="16">
                  <c:v>-5.01</c:v>
                </c:pt>
                <c:pt idx="17">
                  <c:v>-4.9980000000000002</c:v>
                </c:pt>
                <c:pt idx="18">
                  <c:v>-5.1589999999999998</c:v>
                </c:pt>
                <c:pt idx="19">
                  <c:v>-5.1269999999999998</c:v>
                </c:pt>
                <c:pt idx="20">
                  <c:v>-5.1130000000000004</c:v>
                </c:pt>
                <c:pt idx="21">
                  <c:v>-5.1239999999999997</c:v>
                </c:pt>
                <c:pt idx="22">
                  <c:v>-5.1760000000000002</c:v>
                </c:pt>
                <c:pt idx="23">
                  <c:v>-5.1710000000000003</c:v>
                </c:pt>
                <c:pt idx="24">
                  <c:v>-5.101</c:v>
                </c:pt>
                <c:pt idx="25">
                  <c:v>-5.1970000000000001</c:v>
                </c:pt>
                <c:pt idx="26">
                  <c:v>-5.27</c:v>
                </c:pt>
                <c:pt idx="27">
                  <c:v>-5.3310000000000004</c:v>
                </c:pt>
                <c:pt idx="28">
                  <c:v>-5.32</c:v>
                </c:pt>
                <c:pt idx="29">
                  <c:v>-5.306</c:v>
                </c:pt>
                <c:pt idx="30">
                  <c:v>-5.32</c:v>
                </c:pt>
                <c:pt idx="31">
                  <c:v>-5.32</c:v>
                </c:pt>
                <c:pt idx="32">
                  <c:v>-5.367</c:v>
                </c:pt>
                <c:pt idx="33">
                  <c:v>-5.3639999999999999</c:v>
                </c:pt>
                <c:pt idx="34">
                  <c:v>-5.3570000000000002</c:v>
                </c:pt>
                <c:pt idx="35">
                  <c:v>-5.4139999999999997</c:v>
                </c:pt>
                <c:pt idx="36">
                  <c:v>-5.3559999999999999</c:v>
                </c:pt>
                <c:pt idx="37">
                  <c:v>-5.4139999999999997</c:v>
                </c:pt>
                <c:pt idx="38">
                  <c:v>-5.4720000000000004</c:v>
                </c:pt>
                <c:pt idx="39">
                  <c:v>-5.4847000000000001</c:v>
                </c:pt>
                <c:pt idx="40">
                  <c:v>-5.4880000000000004</c:v>
                </c:pt>
                <c:pt idx="41">
                  <c:v>-5.5369999999999999</c:v>
                </c:pt>
                <c:pt idx="42">
                  <c:v>-5.5620000000000003</c:v>
                </c:pt>
                <c:pt idx="43">
                  <c:v>-5.6079999999999997</c:v>
                </c:pt>
                <c:pt idx="44">
                  <c:v>-5.66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727296"/>
        <c:axId val="86729472"/>
      </c:scatterChart>
      <c:valAx>
        <c:axId val="86727296"/>
        <c:scaling>
          <c:orientation val="minMax"/>
          <c:max val="24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 after Dec. 31.0, 2014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6729472"/>
        <c:crosses val="max"/>
        <c:crossBetween val="midCat"/>
        <c:majorUnit val="80"/>
      </c:valAx>
      <c:valAx>
        <c:axId val="86729472"/>
        <c:scaling>
          <c:orientation val="maxMin"/>
          <c:max val="-4"/>
          <c:min val="-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Brightness (magnitude)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6727296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11331413434431807"/>
                  <c:y val="-3.0879616117056195E-3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2400" baseline="0" dirty="0" smtClean="0"/>
                      <a:t>H(1,alpha) </a:t>
                    </a:r>
                    <a:r>
                      <a:rPr lang="en-US" sz="2400" baseline="0" dirty="0"/>
                      <a:t>= 0.9773x</a:t>
                    </a:r>
                    <a:r>
                      <a:rPr lang="en-US" sz="2400" baseline="30000" dirty="0"/>
                      <a:t>2</a:t>
                    </a:r>
                    <a:r>
                      <a:rPr lang="en-US" sz="2400" baseline="0" dirty="0"/>
                      <a:t> + 0.4585x - 5.2723
R² = </a:t>
                    </a:r>
                    <a:r>
                      <a:rPr lang="en-US" sz="2400" baseline="0" dirty="0" smtClean="0"/>
                      <a:t>0.9916</a:t>
                    </a:r>
                    <a:endParaRPr lang="en-US" sz="2400" dirty="0"/>
                  </a:p>
                </c:rich>
              </c:tx>
              <c:numFmt formatCode="General" sourceLinked="0"/>
            </c:trendlineLbl>
          </c:trendline>
          <c:xVal>
            <c:numRef>
              <c:f>Sheet1!$W$39:$W$83</c:f>
              <c:numCache>
                <c:formatCode>General</c:formatCode>
                <c:ptCount val="45"/>
                <c:pt idx="0">
                  <c:v>0.32</c:v>
                </c:pt>
                <c:pt idx="1">
                  <c:v>0.35</c:v>
                </c:pt>
                <c:pt idx="2">
                  <c:v>0.36</c:v>
                </c:pt>
                <c:pt idx="3">
                  <c:v>0.37</c:v>
                </c:pt>
                <c:pt idx="4">
                  <c:v>0.37</c:v>
                </c:pt>
                <c:pt idx="5">
                  <c:v>0.38</c:v>
                </c:pt>
                <c:pt idx="6">
                  <c:v>0.39</c:v>
                </c:pt>
                <c:pt idx="7">
                  <c:v>0.4</c:v>
                </c:pt>
                <c:pt idx="8">
                  <c:v>0.43</c:v>
                </c:pt>
                <c:pt idx="9">
                  <c:v>0.46</c:v>
                </c:pt>
                <c:pt idx="10">
                  <c:v>0.46</c:v>
                </c:pt>
                <c:pt idx="11">
                  <c:v>0.49</c:v>
                </c:pt>
                <c:pt idx="12">
                  <c:v>0.54</c:v>
                </c:pt>
                <c:pt idx="13">
                  <c:v>0.55399999999999994</c:v>
                </c:pt>
                <c:pt idx="14">
                  <c:v>0.56200000000000006</c:v>
                </c:pt>
                <c:pt idx="15">
                  <c:v>0.56200000000000006</c:v>
                </c:pt>
                <c:pt idx="16">
                  <c:v>0.57100000000000006</c:v>
                </c:pt>
                <c:pt idx="17">
                  <c:v>0.57100000000000006</c:v>
                </c:pt>
                <c:pt idx="18">
                  <c:v>0.65700000000000003</c:v>
                </c:pt>
                <c:pt idx="19">
                  <c:v>0.65799999999999992</c:v>
                </c:pt>
                <c:pt idx="20">
                  <c:v>0.69200000000000006</c:v>
                </c:pt>
                <c:pt idx="21">
                  <c:v>0.69200000000000006</c:v>
                </c:pt>
                <c:pt idx="22">
                  <c:v>0.71700000000000008</c:v>
                </c:pt>
                <c:pt idx="23">
                  <c:v>0.71700000000000008</c:v>
                </c:pt>
                <c:pt idx="24">
                  <c:v>0.72699999999999998</c:v>
                </c:pt>
                <c:pt idx="25">
                  <c:v>0.74199999999999999</c:v>
                </c:pt>
                <c:pt idx="26">
                  <c:v>0.80200000000000005</c:v>
                </c:pt>
                <c:pt idx="27">
                  <c:v>0.80700000000000005</c:v>
                </c:pt>
                <c:pt idx="28">
                  <c:v>0.80799999999999994</c:v>
                </c:pt>
                <c:pt idx="29">
                  <c:v>0.81299999999999994</c:v>
                </c:pt>
                <c:pt idx="30">
                  <c:v>0.86</c:v>
                </c:pt>
                <c:pt idx="31">
                  <c:v>0.86099999999999999</c:v>
                </c:pt>
                <c:pt idx="32">
                  <c:v>0.89200000000000002</c:v>
                </c:pt>
                <c:pt idx="33">
                  <c:v>0.89200000000000002</c:v>
                </c:pt>
                <c:pt idx="34">
                  <c:v>0.89200000000000002</c:v>
                </c:pt>
                <c:pt idx="35">
                  <c:v>0.90400000000000003</c:v>
                </c:pt>
                <c:pt idx="36">
                  <c:v>0.90500000000000003</c:v>
                </c:pt>
                <c:pt idx="37">
                  <c:v>0.95200000000000007</c:v>
                </c:pt>
                <c:pt idx="38">
                  <c:v>0.96599999999999997</c:v>
                </c:pt>
                <c:pt idx="39">
                  <c:v>0.96700000000000008</c:v>
                </c:pt>
                <c:pt idx="40">
                  <c:v>0.98099999999999998</c:v>
                </c:pt>
                <c:pt idx="41">
                  <c:v>0.996</c:v>
                </c:pt>
                <c:pt idx="42">
                  <c:v>1.044</c:v>
                </c:pt>
                <c:pt idx="43">
                  <c:v>1.1459999999999999</c:v>
                </c:pt>
                <c:pt idx="44">
                  <c:v>1.1459999999999999</c:v>
                </c:pt>
              </c:numCache>
            </c:numRef>
          </c:xVal>
          <c:yVal>
            <c:numRef>
              <c:f>Sheet1!$X$39:$X$83</c:f>
              <c:numCache>
                <c:formatCode>General</c:formatCode>
                <c:ptCount val="45"/>
                <c:pt idx="0">
                  <c:v>-4.992</c:v>
                </c:pt>
                <c:pt idx="1">
                  <c:v>-5.0640000000000001</c:v>
                </c:pt>
                <c:pt idx="2">
                  <c:v>-4.9400000000000004</c:v>
                </c:pt>
                <c:pt idx="3">
                  <c:v>-4.891</c:v>
                </c:pt>
                <c:pt idx="4">
                  <c:v>-4.9400000000000004</c:v>
                </c:pt>
                <c:pt idx="5">
                  <c:v>-4.952</c:v>
                </c:pt>
                <c:pt idx="6">
                  <c:v>-4.99</c:v>
                </c:pt>
                <c:pt idx="7">
                  <c:v>-4.9870000000000001</c:v>
                </c:pt>
                <c:pt idx="8">
                  <c:v>-4.9359999999999999</c:v>
                </c:pt>
                <c:pt idx="9">
                  <c:v>-4.8869999999999996</c:v>
                </c:pt>
                <c:pt idx="10">
                  <c:v>-4.9029999999999996</c:v>
                </c:pt>
                <c:pt idx="11">
                  <c:v>-4.8220000000000001</c:v>
                </c:pt>
                <c:pt idx="12">
                  <c:v>-4.7519999999999998</c:v>
                </c:pt>
                <c:pt idx="13">
                  <c:v>-4.6749999999999998</c:v>
                </c:pt>
                <c:pt idx="14">
                  <c:v>-4.6870000000000003</c:v>
                </c:pt>
                <c:pt idx="15">
                  <c:v>-4.6660000000000004</c:v>
                </c:pt>
                <c:pt idx="16">
                  <c:v>-4.6050000000000004</c:v>
                </c:pt>
                <c:pt idx="17">
                  <c:v>-4.6029999999999998</c:v>
                </c:pt>
                <c:pt idx="18">
                  <c:v>-4.569</c:v>
                </c:pt>
                <c:pt idx="19">
                  <c:v>-4.5890000000000004</c:v>
                </c:pt>
                <c:pt idx="20">
                  <c:v>-4.5019999999999998</c:v>
                </c:pt>
                <c:pt idx="21">
                  <c:v>-4.5570000000000004</c:v>
                </c:pt>
                <c:pt idx="22">
                  <c:v>-4.4390000000000001</c:v>
                </c:pt>
                <c:pt idx="23">
                  <c:v>-4.4589999999999996</c:v>
                </c:pt>
                <c:pt idx="24">
                  <c:v>-4.431</c:v>
                </c:pt>
                <c:pt idx="25">
                  <c:v>-4.3810000000000002</c:v>
                </c:pt>
                <c:pt idx="26">
                  <c:v>-4.2930000000000001</c:v>
                </c:pt>
                <c:pt idx="27">
                  <c:v>-4.3109999999999999</c:v>
                </c:pt>
                <c:pt idx="28">
                  <c:v>-4.3230000000000004</c:v>
                </c:pt>
                <c:pt idx="29">
                  <c:v>-4.2869999999999999</c:v>
                </c:pt>
                <c:pt idx="30">
                  <c:v>-4.1559999999999997</c:v>
                </c:pt>
                <c:pt idx="31">
                  <c:v>-4.093</c:v>
                </c:pt>
                <c:pt idx="32">
                  <c:v>-4.0890000000000004</c:v>
                </c:pt>
                <c:pt idx="33">
                  <c:v>-4.048</c:v>
                </c:pt>
                <c:pt idx="34">
                  <c:v>-4.0599999999999996</c:v>
                </c:pt>
                <c:pt idx="35">
                  <c:v>-4.0060000000000002</c:v>
                </c:pt>
                <c:pt idx="36">
                  <c:v>-4.0309999999999997</c:v>
                </c:pt>
                <c:pt idx="37">
                  <c:v>-3.9580000000000002</c:v>
                </c:pt>
                <c:pt idx="38">
                  <c:v>-3.9039999999999999</c:v>
                </c:pt>
                <c:pt idx="39">
                  <c:v>-3.9089999999999998</c:v>
                </c:pt>
                <c:pt idx="40">
                  <c:v>-3.8959999999999999</c:v>
                </c:pt>
                <c:pt idx="41">
                  <c:v>-3.8540000000000001</c:v>
                </c:pt>
                <c:pt idx="42">
                  <c:v>-3.7330000000000001</c:v>
                </c:pt>
                <c:pt idx="43">
                  <c:v>-3.4809999999999999</c:v>
                </c:pt>
                <c:pt idx="44">
                  <c:v>-3.4649999999999999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266816"/>
        <c:axId val="89273088"/>
      </c:scatterChart>
      <c:valAx>
        <c:axId val="89266816"/>
        <c:scaling>
          <c:orientation val="minMax"/>
          <c:max val="1.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Solar phase angle/100 degrees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9273088"/>
        <c:crosses val="max"/>
        <c:crossBetween val="midCat"/>
        <c:majorUnit val="0.4"/>
      </c:valAx>
      <c:valAx>
        <c:axId val="89273088"/>
        <c:scaling>
          <c:orientation val="maxMin"/>
          <c:max val="-3"/>
          <c:min val="-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H(1,alpha) magnitudes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9266816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17373456790123457"/>
                  <c:y val="-5.7425568878932506E-2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2400" baseline="0" dirty="0" smtClean="0"/>
                      <a:t>J(1,alpha) </a:t>
                    </a:r>
                    <a:r>
                      <a:rPr lang="en-US" sz="2400" baseline="0" dirty="0"/>
                      <a:t>= 0.9599x</a:t>
                    </a:r>
                    <a:r>
                      <a:rPr lang="en-US" sz="2400" baseline="30000" dirty="0"/>
                      <a:t>2</a:t>
                    </a:r>
                    <a:r>
                      <a:rPr lang="en-US" sz="2400" baseline="0" dirty="0"/>
                      <a:t> + 0.708x - 5.37
R² = 0.9904</a:t>
                    </a:r>
                    <a:endParaRPr lang="en-US" sz="2400" dirty="0"/>
                  </a:p>
                </c:rich>
              </c:tx>
              <c:numFmt formatCode="General" sourceLinked="0"/>
            </c:trendlineLbl>
          </c:trendline>
          <c:xVal>
            <c:numRef>
              <c:f>Sheet1!$Y$39:$Y$83</c:f>
              <c:numCache>
                <c:formatCode>General</c:formatCode>
                <c:ptCount val="45"/>
                <c:pt idx="0">
                  <c:v>0.32</c:v>
                </c:pt>
                <c:pt idx="1">
                  <c:v>0.35</c:v>
                </c:pt>
                <c:pt idx="2">
                  <c:v>0.36</c:v>
                </c:pt>
                <c:pt idx="3">
                  <c:v>0.37</c:v>
                </c:pt>
                <c:pt idx="4">
                  <c:v>0.37</c:v>
                </c:pt>
                <c:pt idx="5">
                  <c:v>0.38</c:v>
                </c:pt>
                <c:pt idx="6">
                  <c:v>0.39</c:v>
                </c:pt>
                <c:pt idx="7">
                  <c:v>0.4</c:v>
                </c:pt>
                <c:pt idx="8">
                  <c:v>0.43</c:v>
                </c:pt>
                <c:pt idx="9">
                  <c:v>0.46</c:v>
                </c:pt>
                <c:pt idx="10">
                  <c:v>0.46</c:v>
                </c:pt>
                <c:pt idx="11">
                  <c:v>0.49</c:v>
                </c:pt>
                <c:pt idx="12">
                  <c:v>0.54</c:v>
                </c:pt>
                <c:pt idx="13">
                  <c:v>0.55399999999999994</c:v>
                </c:pt>
                <c:pt idx="14">
                  <c:v>0.56200000000000006</c:v>
                </c:pt>
                <c:pt idx="15">
                  <c:v>0.56200000000000006</c:v>
                </c:pt>
                <c:pt idx="16">
                  <c:v>0.57100000000000006</c:v>
                </c:pt>
                <c:pt idx="17">
                  <c:v>0.57100000000000006</c:v>
                </c:pt>
                <c:pt idx="18">
                  <c:v>0.65799999999999992</c:v>
                </c:pt>
                <c:pt idx="19">
                  <c:v>0.65799999999999992</c:v>
                </c:pt>
                <c:pt idx="20">
                  <c:v>0.69200000000000006</c:v>
                </c:pt>
                <c:pt idx="21">
                  <c:v>0.69200000000000006</c:v>
                </c:pt>
                <c:pt idx="22">
                  <c:v>0.71700000000000008</c:v>
                </c:pt>
                <c:pt idx="23">
                  <c:v>0.71700000000000008</c:v>
                </c:pt>
                <c:pt idx="24">
                  <c:v>0.72699999999999998</c:v>
                </c:pt>
                <c:pt idx="25">
                  <c:v>0.74199999999999999</c:v>
                </c:pt>
                <c:pt idx="26">
                  <c:v>0.80200000000000005</c:v>
                </c:pt>
                <c:pt idx="27">
                  <c:v>0.80700000000000005</c:v>
                </c:pt>
                <c:pt idx="28">
                  <c:v>0.80799999999999994</c:v>
                </c:pt>
                <c:pt idx="29">
                  <c:v>0.81299999999999994</c:v>
                </c:pt>
                <c:pt idx="30">
                  <c:v>0.86</c:v>
                </c:pt>
                <c:pt idx="31">
                  <c:v>0.86099999999999999</c:v>
                </c:pt>
                <c:pt idx="32">
                  <c:v>0.81099999999999994</c:v>
                </c:pt>
                <c:pt idx="33">
                  <c:v>0.89200000000000002</c:v>
                </c:pt>
                <c:pt idx="34">
                  <c:v>0.89200000000000002</c:v>
                </c:pt>
                <c:pt idx="35">
                  <c:v>0.90400000000000003</c:v>
                </c:pt>
                <c:pt idx="36">
                  <c:v>0.90500000000000003</c:v>
                </c:pt>
                <c:pt idx="37">
                  <c:v>0.95200000000000007</c:v>
                </c:pt>
                <c:pt idx="38">
                  <c:v>0.96599999999999997</c:v>
                </c:pt>
                <c:pt idx="39">
                  <c:v>0.96700000000000008</c:v>
                </c:pt>
                <c:pt idx="40">
                  <c:v>0.98099999999999998</c:v>
                </c:pt>
                <c:pt idx="41">
                  <c:v>0.996</c:v>
                </c:pt>
                <c:pt idx="42">
                  <c:v>0.996</c:v>
                </c:pt>
                <c:pt idx="43">
                  <c:v>1.044</c:v>
                </c:pt>
                <c:pt idx="44">
                  <c:v>1.1459999999999999</c:v>
                </c:pt>
              </c:numCache>
            </c:numRef>
          </c:xVal>
          <c:yVal>
            <c:numRef>
              <c:f>Sheet1!$Z$39:$Z$83</c:f>
              <c:numCache>
                <c:formatCode>General</c:formatCode>
                <c:ptCount val="45"/>
                <c:pt idx="0">
                  <c:v>-5.0149999999999997</c:v>
                </c:pt>
                <c:pt idx="1">
                  <c:v>-5.016</c:v>
                </c:pt>
                <c:pt idx="2">
                  <c:v>-4.9630000000000001</c:v>
                </c:pt>
                <c:pt idx="3">
                  <c:v>-4.9660000000000002</c:v>
                </c:pt>
                <c:pt idx="4">
                  <c:v>-4.8940000000000001</c:v>
                </c:pt>
                <c:pt idx="5">
                  <c:v>-4.9509999999999996</c:v>
                </c:pt>
                <c:pt idx="6">
                  <c:v>-4.9560000000000004</c:v>
                </c:pt>
                <c:pt idx="7">
                  <c:v>-4.9480000000000004</c:v>
                </c:pt>
                <c:pt idx="8">
                  <c:v>-4.9139999999999997</c:v>
                </c:pt>
                <c:pt idx="9">
                  <c:v>-4.8680000000000003</c:v>
                </c:pt>
                <c:pt idx="10">
                  <c:v>-4.8769999999999998</c:v>
                </c:pt>
                <c:pt idx="11">
                  <c:v>-4.8120000000000003</c:v>
                </c:pt>
                <c:pt idx="12">
                  <c:v>-4.7690000000000001</c:v>
                </c:pt>
                <c:pt idx="13">
                  <c:v>-4.7030000000000003</c:v>
                </c:pt>
                <c:pt idx="14">
                  <c:v>-4.6440000000000001</c:v>
                </c:pt>
                <c:pt idx="15">
                  <c:v>-4.6669999999999998</c:v>
                </c:pt>
                <c:pt idx="16">
                  <c:v>-4.6669999999999998</c:v>
                </c:pt>
                <c:pt idx="17">
                  <c:v>-4.6550000000000002</c:v>
                </c:pt>
                <c:pt idx="18">
                  <c:v>-4.5640000000000001</c:v>
                </c:pt>
                <c:pt idx="19">
                  <c:v>-4.53</c:v>
                </c:pt>
                <c:pt idx="20">
                  <c:v>-4.4089999999999998</c:v>
                </c:pt>
                <c:pt idx="21">
                  <c:v>-4.42</c:v>
                </c:pt>
                <c:pt idx="22">
                  <c:v>-4.3890000000000002</c:v>
                </c:pt>
                <c:pt idx="23">
                  <c:v>-4.3840000000000003</c:v>
                </c:pt>
                <c:pt idx="24">
                  <c:v>-4.28</c:v>
                </c:pt>
                <c:pt idx="25">
                  <c:v>-4.3230000000000004</c:v>
                </c:pt>
                <c:pt idx="26">
                  <c:v>-4.1900000000000004</c:v>
                </c:pt>
                <c:pt idx="27">
                  <c:v>-4.2300000000000004</c:v>
                </c:pt>
                <c:pt idx="28">
                  <c:v>-4.2190000000000003</c:v>
                </c:pt>
                <c:pt idx="29">
                  <c:v>-4.1845999999999997</c:v>
                </c:pt>
                <c:pt idx="30">
                  <c:v>-4.0279999999999996</c:v>
                </c:pt>
                <c:pt idx="31">
                  <c:v>-4.0279999999999996</c:v>
                </c:pt>
                <c:pt idx="32">
                  <c:v>-3.956</c:v>
                </c:pt>
                <c:pt idx="33">
                  <c:v>-3.9529999999999998</c:v>
                </c:pt>
                <c:pt idx="34">
                  <c:v>-3.9460000000000002</c:v>
                </c:pt>
                <c:pt idx="35">
                  <c:v>-3.9550000000000001</c:v>
                </c:pt>
                <c:pt idx="36">
                  <c:v>-3.8969999999999998</c:v>
                </c:pt>
                <c:pt idx="37">
                  <c:v>-3.7749999999999999</c:v>
                </c:pt>
                <c:pt idx="38">
                  <c:v>-3.78</c:v>
                </c:pt>
                <c:pt idx="39">
                  <c:v>-3.7930000000000001</c:v>
                </c:pt>
                <c:pt idx="40">
                  <c:v>-3.742</c:v>
                </c:pt>
                <c:pt idx="41">
                  <c:v>-3.734</c:v>
                </c:pt>
                <c:pt idx="42">
                  <c:v>-3.7589999999999999</c:v>
                </c:pt>
                <c:pt idx="43">
                  <c:v>-3.629</c:v>
                </c:pt>
                <c:pt idx="44">
                  <c:v>-3.327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03680"/>
        <c:axId val="89305856"/>
      </c:scatterChart>
      <c:valAx>
        <c:axId val="89303680"/>
        <c:scaling>
          <c:orientation val="minMax"/>
          <c:max val="1.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Solar phase angle/100 degrees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9305856"/>
        <c:crosses val="max"/>
        <c:crossBetween val="midCat"/>
        <c:majorUnit val="0.4"/>
      </c:valAx>
      <c:valAx>
        <c:axId val="89305856"/>
        <c:scaling>
          <c:orientation val="maxMin"/>
          <c:max val="-3"/>
          <c:min val="-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J(1,alpha) magnitudes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8930368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Sheet1!$AB$17</c:f>
              <c:strCache>
                <c:ptCount val="1"/>
                <c:pt idx="0">
                  <c:v>Mercury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Sheet1!$AA$18:$AA$22</c:f>
              <c:numCache>
                <c:formatCode>General</c:formatCode>
                <c:ptCount val="5"/>
                <c:pt idx="0">
                  <c:v>0.54</c:v>
                </c:pt>
                <c:pt idx="1">
                  <c:v>0.7</c:v>
                </c:pt>
                <c:pt idx="2">
                  <c:v>0.9</c:v>
                </c:pt>
                <c:pt idx="3">
                  <c:v>1.25</c:v>
                </c:pt>
                <c:pt idx="4">
                  <c:v>1.65</c:v>
                </c:pt>
              </c:numCache>
            </c:numRef>
          </c:xVal>
          <c:yVal>
            <c:numRef>
              <c:f>Sheet1!$AB$18:$AB$22</c:f>
              <c:numCache>
                <c:formatCode>General</c:formatCode>
                <c:ptCount val="5"/>
                <c:pt idx="0">
                  <c:v>0.13200000000000001</c:v>
                </c:pt>
                <c:pt idx="3">
                  <c:v>0.22</c:v>
                </c:pt>
                <c:pt idx="4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Sheet1!$AC$17</c:f>
              <c:strCache>
                <c:ptCount val="1"/>
                <c:pt idx="0">
                  <c:v>Venus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Sheet1!$AA$18:$AA$22</c:f>
              <c:numCache>
                <c:formatCode>General</c:formatCode>
                <c:ptCount val="5"/>
                <c:pt idx="0">
                  <c:v>0.54</c:v>
                </c:pt>
                <c:pt idx="1">
                  <c:v>0.7</c:v>
                </c:pt>
                <c:pt idx="2">
                  <c:v>0.9</c:v>
                </c:pt>
                <c:pt idx="3">
                  <c:v>1.25</c:v>
                </c:pt>
                <c:pt idx="4">
                  <c:v>1.65</c:v>
                </c:pt>
              </c:numCache>
            </c:numRef>
          </c:xVal>
          <c:yVal>
            <c:numRef>
              <c:f>Sheet1!$AC$18:$AC$22</c:f>
              <c:numCache>
                <c:formatCode>General</c:formatCode>
                <c:ptCount val="5"/>
                <c:pt idx="0">
                  <c:v>0.67</c:v>
                </c:pt>
                <c:pt idx="1">
                  <c:v>0.69</c:v>
                </c:pt>
                <c:pt idx="2">
                  <c:v>0.56999999999999995</c:v>
                </c:pt>
                <c:pt idx="3">
                  <c:v>0.6</c:v>
                </c:pt>
                <c:pt idx="4">
                  <c:v>0.42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10176"/>
        <c:axId val="78006912"/>
      </c:scatterChart>
      <c:valAx>
        <c:axId val="41810176"/>
        <c:scaling>
          <c:orientation val="minMax"/>
          <c:max val="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Wavelength (micrometers)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8006912"/>
        <c:crosses val="autoZero"/>
        <c:crossBetween val="midCat"/>
        <c:majorUnit val="1"/>
      </c:valAx>
      <c:valAx>
        <c:axId val="78006912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Geometric Albedo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41810176"/>
        <c:crosses val="autoZero"/>
        <c:crossBetween val="midCat"/>
        <c:majorUnit val="0.5"/>
      </c:valAx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FB71-CDB6-4C05-A736-4E702192DD0A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955E2-EDA0-4C56-BCE7-4E8A01B8B5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3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7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9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2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8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9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8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88D7-A8A7-40CB-9921-3FB655EA95A5}" type="datetimeFigureOut">
              <a:rPr lang="en-US" smtClean="0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138-C722-4C20-A474-89677756E0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4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Near-infrared photometry of Venus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W. Schmude, Jr. </a:t>
            </a:r>
          </a:p>
          <a:p>
            <a:r>
              <a:rPr lang="en-US" dirty="0" smtClean="0"/>
              <a:t>Gordon State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" y="2283555"/>
            <a:ext cx="7991856" cy="3159252"/>
          </a:xfrm>
        </p:spPr>
      </p:pic>
    </p:spTree>
    <p:extLst>
      <p:ext uri="{BB962C8B-B14F-4D97-AF65-F5344CB8AC3E}">
        <p14:creationId xmlns:p14="http://schemas.microsoft.com/office/powerpoint/2010/main" val="198077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SSP-4 photometer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Filter wavelengths</a:t>
            </a:r>
          </a:p>
          <a:p>
            <a:pPr lvl="1"/>
            <a:r>
              <a:rPr lang="en-US" dirty="0" smtClean="0"/>
              <a:t>J filter:  1.1 </a:t>
            </a:r>
            <a:r>
              <a:rPr lang="en-US" dirty="0"/>
              <a:t>to 1.4 micrometers</a:t>
            </a:r>
          </a:p>
          <a:p>
            <a:pPr lvl="1"/>
            <a:r>
              <a:rPr lang="en-US" dirty="0" smtClean="0"/>
              <a:t>H filter:  </a:t>
            </a:r>
            <a:r>
              <a:rPr lang="en-US" dirty="0"/>
              <a:t>1.5 to </a:t>
            </a:r>
            <a:r>
              <a:rPr lang="en-US" dirty="0" smtClean="0"/>
              <a:t>1.8 micrometers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75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Measure comparison star</a:t>
            </a:r>
          </a:p>
          <a:p>
            <a:pPr marL="0" indent="0" algn="ctr">
              <a:buNone/>
            </a:pPr>
            <a:r>
              <a:rPr lang="en-US" dirty="0" smtClean="0"/>
              <a:t>↓</a:t>
            </a:r>
          </a:p>
          <a:p>
            <a:pPr marL="0" indent="0" algn="ctr">
              <a:buNone/>
            </a:pPr>
            <a:r>
              <a:rPr lang="en-US" dirty="0" smtClean="0"/>
              <a:t>Measure Venus</a:t>
            </a:r>
          </a:p>
          <a:p>
            <a:pPr marL="0" indent="0" algn="ctr">
              <a:buNone/>
            </a:pPr>
            <a:r>
              <a:rPr lang="en-US" dirty="0" smtClean="0"/>
              <a:t>↓</a:t>
            </a:r>
          </a:p>
          <a:p>
            <a:pPr marL="0" indent="0" algn="ctr">
              <a:buNone/>
            </a:pPr>
            <a:r>
              <a:rPr lang="en-US" dirty="0" smtClean="0"/>
              <a:t>Repeat 2 ½ more times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Star Magnitude: energy units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145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purpose of this study?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Record near-infrared images of Venus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Monitor the near-infrared brightness of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Venus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Monitor the brightness of Venus in 			visible light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The purpose was not stated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0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main instrument used in this study?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CCD camera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Near-infrared camera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Hubble Space Telescope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Gordon State College Observatory telescope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SSP-4 photometer</a:t>
            </a:r>
          </a:p>
          <a:p>
            <a:pPr marL="97155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46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Results: H filter brightness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8019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41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Results: J filter brightness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313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958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normalized brightness values</a:t>
            </a:r>
          </a:p>
          <a:p>
            <a:pPr lvl="1"/>
            <a:r>
              <a:rPr lang="en-US" dirty="0" smtClean="0"/>
              <a:t>Venus-Sun distance = 1 astronomical unit</a:t>
            </a:r>
          </a:p>
          <a:p>
            <a:pPr lvl="1"/>
            <a:r>
              <a:rPr lang="en-US" dirty="0" smtClean="0"/>
              <a:t>Venus-Earth distance = 1 astronomical unit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Astronomical unit = mean Earth-Sun distance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420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Normalized J(1,alpha)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J(1,alpha) =  J – 5.0 × LOG(r ×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where:	J = measured J magnitude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r = Venus-Sun distance in au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= Venus-Earth distance in 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52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H filter normalized magnitude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3594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406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work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 and materials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4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J filter normalized magnitude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9906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940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time progressed between January and early July, the normalized magnitude of Venus (J or H filter) _____________.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dropped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rose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remained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6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time progressed between January and early July of 2015, the measured brightness of Venus ________________.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/>
              <a:t>d</a:t>
            </a:r>
            <a:r>
              <a:rPr lang="en-US" dirty="0" smtClean="0"/>
              <a:t>ropped</a:t>
            </a:r>
          </a:p>
          <a:p>
            <a:pPr marL="971550" lvl="1" indent="-514350">
              <a:buAutoNum type="alphaLcPeriod"/>
            </a:pPr>
            <a:r>
              <a:rPr lang="en-US" dirty="0"/>
              <a:t>r</a:t>
            </a:r>
            <a:r>
              <a:rPr lang="en-US" dirty="0" smtClean="0"/>
              <a:t>ose</a:t>
            </a:r>
          </a:p>
          <a:p>
            <a:pPr marL="971550" lvl="1" indent="-514350">
              <a:buAutoNum type="alphaLcPeriod"/>
            </a:pPr>
            <a:r>
              <a:rPr lang="en-US" dirty="0"/>
              <a:t>r</a:t>
            </a:r>
            <a:r>
              <a:rPr lang="en-US" dirty="0" smtClean="0"/>
              <a:t>emained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51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the solar phase angle of Venus rises, the normalized magnitude ___________.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rises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falls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remains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5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Albedos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38677"/>
              </p:ext>
            </p:extLst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Filter (Wavelength)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Venus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Mercury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 (0.55 </a:t>
                      </a:r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400" dirty="0" smtClean="0"/>
                        <a:t>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0.67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0.132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 (0.7 </a:t>
                      </a:r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400" dirty="0" smtClean="0"/>
                        <a:t>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0.69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 (0.9  </a:t>
                      </a:r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400" dirty="0" smtClean="0"/>
                        <a:t>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0.57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 (1.25 </a:t>
                      </a:r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400" dirty="0" smtClean="0"/>
                        <a:t>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 (1.65 </a:t>
                      </a:r>
                      <a:r>
                        <a:rPr lang="en-US" sz="2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400" dirty="0" smtClean="0"/>
                        <a:t>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223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Albedos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252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555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Sources of Near IR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Reflected sunlight</a:t>
            </a:r>
          </a:p>
          <a:p>
            <a:endParaRPr lang="en-US" dirty="0"/>
          </a:p>
          <a:p>
            <a:r>
              <a:rPr lang="en-US" dirty="0" smtClean="0"/>
              <a:t>Thermal emission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92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brightness models constructed</a:t>
            </a:r>
          </a:p>
          <a:p>
            <a:endParaRPr lang="en-US" dirty="0"/>
          </a:p>
          <a:p>
            <a:r>
              <a:rPr lang="en-US" dirty="0" smtClean="0"/>
              <a:t>J and H filters do not penetrate to the surface</a:t>
            </a:r>
          </a:p>
          <a:p>
            <a:endParaRPr lang="en-US" dirty="0"/>
          </a:p>
          <a:p>
            <a:r>
              <a:rPr lang="en-US" dirty="0" smtClean="0"/>
              <a:t>Small variations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48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R. Schmude would like to thank Gordon State College for a faculty development grant in 2014.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 smtClean="0"/>
              <a:t>V, R and I albedos of Venus are from Mallama (2006) Icarus 182, p. 10.</a:t>
            </a:r>
          </a:p>
          <a:p>
            <a:pPr marL="0" indent="0">
              <a:buNone/>
            </a:pPr>
            <a:r>
              <a:rPr lang="en-US" sz="2000" i="1" dirty="0" smtClean="0"/>
              <a:t>V albedo of Mercury is from Mallama (2002) Icarus 155, p. 253.</a:t>
            </a:r>
            <a:endParaRPr lang="en-US" i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4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Purpose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Determine Near-IR photometric model</a:t>
            </a:r>
          </a:p>
          <a:p>
            <a:pPr lvl="1"/>
            <a:r>
              <a:rPr lang="en-US" dirty="0" smtClean="0"/>
              <a:t>J filter (wavelength = 1.25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m)</a:t>
            </a:r>
          </a:p>
          <a:p>
            <a:pPr lvl="1"/>
            <a:r>
              <a:rPr lang="en-US" dirty="0" smtClean="0"/>
              <a:t>H filter (wavelength = 1.65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m) </a:t>
            </a:r>
          </a:p>
          <a:p>
            <a:endParaRPr lang="en-US" dirty="0"/>
          </a:p>
          <a:p>
            <a:r>
              <a:rPr lang="en-US" dirty="0" smtClean="0"/>
              <a:t>Look for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9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73" y="1600200"/>
            <a:ext cx="5657453" cy="4525963"/>
          </a:xfrm>
        </p:spPr>
      </p:pic>
    </p:spTree>
    <p:extLst>
      <p:ext uri="{BB962C8B-B14F-4D97-AF65-F5344CB8AC3E}">
        <p14:creationId xmlns:p14="http://schemas.microsoft.com/office/powerpoint/2010/main" val="265463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sz="2200" i="1" dirty="0" smtClean="0"/>
              <a:t>Modified from Taylor (2014) </a:t>
            </a:r>
            <a:r>
              <a:rPr lang="en-US" sz="2200" i="1" u="sng" dirty="0" smtClean="0"/>
              <a:t>The Scientific Exploration of Venus</a:t>
            </a:r>
            <a:endParaRPr lang="en-US" sz="2200" i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543800" cy="4525963"/>
          </a:xfrm>
        </p:spPr>
      </p:pic>
    </p:spTree>
    <p:extLst>
      <p:ext uri="{BB962C8B-B14F-4D97-AF65-F5344CB8AC3E}">
        <p14:creationId xmlns:p14="http://schemas.microsoft.com/office/powerpoint/2010/main" val="295084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Introduction: penetration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 and H filters penetrate deep</a:t>
            </a:r>
          </a:p>
          <a:p>
            <a:pPr lvl="1"/>
            <a:r>
              <a:rPr lang="en-US" dirty="0" smtClean="0"/>
              <a:t>Variation in lower clouds</a:t>
            </a:r>
          </a:p>
          <a:p>
            <a:pPr lvl="1"/>
            <a:r>
              <a:rPr lang="en-US" dirty="0" smtClean="0"/>
              <a:t>Large scale meteorology</a:t>
            </a:r>
          </a:p>
          <a:p>
            <a:pPr lvl="1"/>
            <a:r>
              <a:rPr lang="en-US" dirty="0" smtClean="0"/>
              <a:t>Super volcanoes?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4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Solar phase angle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59" y="1600200"/>
            <a:ext cx="7973882" cy="4525963"/>
          </a:xfrm>
        </p:spPr>
      </p:pic>
    </p:spTree>
    <p:extLst>
      <p:ext uri="{BB962C8B-B14F-4D97-AF65-F5344CB8AC3E}">
        <p14:creationId xmlns:p14="http://schemas.microsoft.com/office/powerpoint/2010/main" val="18624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Magnitude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Developed in ancient times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higher the magnitude the fainter the object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895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1600200"/>
            <a:ext cx="3921250" cy="5083412"/>
          </a:xfrm>
        </p:spPr>
      </p:pic>
    </p:spTree>
    <p:extLst>
      <p:ext uri="{BB962C8B-B14F-4D97-AF65-F5344CB8AC3E}">
        <p14:creationId xmlns:p14="http://schemas.microsoft.com/office/powerpoint/2010/main" val="21832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443</Words>
  <Application>Microsoft Office PowerPoint</Application>
  <PresentationFormat>On-screen Show (4:3)</PresentationFormat>
  <Paragraphs>140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Near-infrared photometry of Venus</vt:lpstr>
      <vt:lpstr>Overview</vt:lpstr>
      <vt:lpstr>Purpose of work</vt:lpstr>
      <vt:lpstr>Introduction</vt:lpstr>
      <vt:lpstr>Introduction Modified from Taylor (2014) The Scientific Exploration of Venus</vt:lpstr>
      <vt:lpstr>Introduction: penetration</vt:lpstr>
      <vt:lpstr>Solar phase angle</vt:lpstr>
      <vt:lpstr>Magnitude system</vt:lpstr>
      <vt:lpstr>Equipment</vt:lpstr>
      <vt:lpstr>Wavelength</vt:lpstr>
      <vt:lpstr>SSP-4 photometer</vt:lpstr>
      <vt:lpstr>Method</vt:lpstr>
      <vt:lpstr>Voting Question</vt:lpstr>
      <vt:lpstr>Voting Question</vt:lpstr>
      <vt:lpstr>Results: H filter brightness</vt:lpstr>
      <vt:lpstr>Results: J filter brightness</vt:lpstr>
      <vt:lpstr>Results</vt:lpstr>
      <vt:lpstr>Normalized J(1,alpha) value</vt:lpstr>
      <vt:lpstr>H filter normalized magnitude</vt:lpstr>
      <vt:lpstr>J filter normalized magnitude</vt:lpstr>
      <vt:lpstr>Voting Question</vt:lpstr>
      <vt:lpstr>Voting Question</vt:lpstr>
      <vt:lpstr>Voting Question</vt:lpstr>
      <vt:lpstr>Albedos</vt:lpstr>
      <vt:lpstr>Albedos</vt:lpstr>
      <vt:lpstr>Sources of Near IR radiation</vt:lpstr>
      <vt:lpstr>Conclusions</vt:lpstr>
      <vt:lpstr>Acknowledgements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Near-infrared photometry of Venus</dc:title>
  <dc:creator>Schmude, Richard</dc:creator>
  <cp:lastModifiedBy>Schmude, Richard</cp:lastModifiedBy>
  <cp:revision>20</cp:revision>
  <cp:lastPrinted>2015-06-19T16:03:19Z</cp:lastPrinted>
  <dcterms:created xsi:type="dcterms:W3CDTF">2015-06-19T14:31:53Z</dcterms:created>
  <dcterms:modified xsi:type="dcterms:W3CDTF">2015-07-07T21:53:54Z</dcterms:modified>
</cp:coreProperties>
</file>